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</p:sldMasterIdLst>
  <p:notesMasterIdLst>
    <p:notesMasterId r:id="rId26"/>
  </p:notesMasterIdLst>
  <p:sldIdLst>
    <p:sldId id="256" r:id="rId2"/>
    <p:sldId id="257" r:id="rId3"/>
    <p:sldId id="258" r:id="rId4"/>
    <p:sldId id="274" r:id="rId5"/>
    <p:sldId id="259" r:id="rId6"/>
    <p:sldId id="275" r:id="rId7"/>
    <p:sldId id="260" r:id="rId8"/>
    <p:sldId id="261" r:id="rId9"/>
    <p:sldId id="276" r:id="rId10"/>
    <p:sldId id="280" r:id="rId11"/>
    <p:sldId id="262" r:id="rId12"/>
    <p:sldId id="277" r:id="rId13"/>
    <p:sldId id="278" r:id="rId14"/>
    <p:sldId id="263" r:id="rId15"/>
    <p:sldId id="273" r:id="rId16"/>
    <p:sldId id="279" r:id="rId17"/>
    <p:sldId id="270" r:id="rId18"/>
    <p:sldId id="271" r:id="rId19"/>
    <p:sldId id="266" r:id="rId20"/>
    <p:sldId id="267" r:id="rId21"/>
    <p:sldId id="268" r:id="rId22"/>
    <p:sldId id="269" r:id="rId23"/>
    <p:sldId id="281" r:id="rId24"/>
    <p:sldId id="282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2.13592" units="1/cm"/>
          <inkml:channelProperty channel="Y" name="resolution" value="62.06897" units="1/cm"/>
          <inkml:channelProperty channel="T" name="resolution" value="1" units="1/dev"/>
        </inkml:channelProperties>
      </inkml:inkSource>
      <inkml:timestamp xml:id="ts0" timeString="2023-07-16T14:51:44.2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5638">
    <iact:property name="dataType"/>
    <iact:actionData xml:id="d0">
      <inkml:trace xmlns:inkml="http://www.w3.org/2003/InkML" xml:id="stk0" contextRef="#ctx0" brushRef="#br0">3323 6545 0,'177'102'199,"-50"-1"-192,51 51 0,50-25 0,51 25 2,0 1-5,25-1 3,26 25 1,0-25-1,-51-25 0,-25-25 2,76 25-5,25-1 3,-76-49-1,-26-52 1,-24 51 1,24-25-2,-75-26 1,-26 0 0,26 26 0,-26-25 3,-25-26-6,-26 25 6,1-25-7,-26 25 4,-25-25 0,-26 0 0,0 0 0,26 0 0,0-25 0,-26 25-1,1 0 1,-1 0 0,26 0 0,-1 0 2,1-25-4,25 25 4,0-26-4,51 26 2,-51 0 2,0 0-5,1-25 3,-27 25 0,52 0 0,-52-26 0,27 26 0,-1 0 0,0-25 0,51 25-1,-26 0 1,1 0 0,-26 0 1,0 0 0,0 0-3,0-25 2,25-1 0,1-24 0,-1 24 0,1 1 0,-1 0 2,-25-26-1,1 25-5,24-24 4,-25-26 0,0 25 0,26 0 4,-26 0-9,51 1 9,-51-1-8,0 26 4,51-26 0,0-25 0,-1 25 0,27 0 0,-52 26-1,26-26 1,-51 26 0,0-1 0,26-24 0,-102 24 0,50 1 4,-24 0-6,24 25 0,-24-26 1,-1 26 1,-25-25 1,0 0-2,26 25 1,-1 0 7,-25-26 0,25 26-4,1-25 3,-1-26-2,0 26 3,1-1-7,-26 1-1,25 25 1,26-25 1,-26-1 5,1 1-6,-1-1 4,0 1-8,-25 0 4,26-1 0,-1 26-1,0-50 1,-25 24 0,26 1 0,-1 0 3,-25-1 8,0 1-12,0-1 22,-25-50-14,25 51-7,-26-76 4,1 50-9,25-25 5,-76 0 0,51-26 0,-26 26 4,26 0-8,-52-26 4,1-24 0,-25-1-1,50 51 2,-50-51-1,-26-25-1,25 76 5,-25-26-8,-50-50 4,-1 50 0,-50-50 0,50 51 0,1-1-1,-1 26 1,1 0 0,-26 0 4,25 25-8,1 1 4,-26 24 0,25 1 4,77-26-8,-77 26 5,26-1 1,-26-24-6,26 50 4,25-26 0,26 26 0,-26-25 0,51 25 2,-26-25-1,1-1-4,-1 1 2,1-1 1,25 1 0,0-26 0,25 51 0,-76-25 0,51 0 0,-51-1-1,51 26 1,-25 0 0,-26-25 2,25 25-4,-50 0 2,-76 0 0,75 0-1,-100 0 1,24 51 0,27-26 0,-1 0 0,-26 26 0,26-26 0,26 26 0,-26 0-1,25 0 1,51-1 0,-25 1 0,25 0 0,0 0 0,1-1 0,50 1 0,-26-26 0,51 26 2,1-26-5,-77 52 3,76-52 0,0 26 0,1-1 0,-1 1 0,0 0 0,0 0-1,1-1 1,-27 1 0,27 25 0,-1-25 0,0 0 0,1-1 0,-1 1-1,0 0 1,0 0 0,-25 25 0,25-26 0,1-24 0,-1 25 0,0-1 0,1 1 0,24-26 0,1 26 0,-26 25-1,26-50 1,-1 24 0,1 1 0,0-26 0,25 26 0,-26 25 0,1-25 0,25 0 0,-25-1-1,25 26 1,-26-25 0,26 25 0,0-25 0,0 51 0,0-52 0,26 26 0,-26-25-1,25 25 1,0-25 0,-25-26 0,26 26 0,24 25 0,-24-25 0,-1-26 0,26 26 0,-26 0 0,26-26-1,-26 0 1,26 1 0,0-1 0,-1-25 0,27 0 0,-27 26 2,26-26-5,-25 0 3,76 0 0,-51 0 0,0 0 0,51 0 0,-25 0 0,-26 0 0,25-26 0,-25 1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C108B-C1AE-43F7-BFAF-DECA831D7ADA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85425-02AB-418C-8336-2690942F29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70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online world varies and changes all the time. It began with the internet, but there are a number of devices that children can use to get online. This is not an exhaustive list and the </a:t>
            </a:r>
            <a:r>
              <a:rPr lang="en-US" dirty="0" err="1"/>
              <a:t>platofmrs</a:t>
            </a:r>
            <a:r>
              <a:rPr lang="en-US" dirty="0"/>
              <a:t>, apps, games and social media sites that they can access keeps evolving.  For many children it is exciting but with it comes risk, which we all have a part to </a:t>
            </a:r>
            <a:r>
              <a:rPr lang="en-US" dirty="0" err="1"/>
              <a:t>plahy</a:t>
            </a:r>
            <a:r>
              <a:rPr lang="en-US" dirty="0"/>
              <a:t> in helping to minimize these risks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85425-02AB-418C-8336-2690942F29A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12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should be aware of what to look out for in other peoples conduct but also their own</a:t>
            </a:r>
          </a:p>
          <a:p>
            <a:r>
              <a:rPr lang="en-US" dirty="0"/>
              <a:t>Important to note that there are other online </a:t>
            </a:r>
            <a:r>
              <a:rPr lang="en-US" dirty="0" err="1"/>
              <a:t>cuber</a:t>
            </a:r>
            <a:r>
              <a:rPr lang="en-US" dirty="0"/>
              <a:t> bullying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385425-02AB-418C-8336-2690942F29A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337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505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49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614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12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7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5505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98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21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5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D26C7A9-DFA7-4358-A063-8E6D8344F09D}" type="datetimeFigureOut">
              <a:rPr lang="en-GB" smtClean="0"/>
              <a:t>19/07/2023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4183F53-D242-4173-855A-114E94B5E0C7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69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0.png"/><Relationship Id="rId5" Type="http://schemas.microsoft.com/office/2011/relationships/inkAction" Target="../ink/inkAction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34701-C49B-406B-A615-332FF560C8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Online Safety Workshop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CC4FC-92D5-492F-BF54-85337906BE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For Parents and Carers</a:t>
            </a:r>
            <a:endParaRPr lang="en-GB" dirty="0"/>
          </a:p>
        </p:txBody>
      </p:sp>
      <p:pic>
        <p:nvPicPr>
          <p:cNvPr id="1026" name="Picture 2" descr="Mapac - Schoolwear, Workwear, Sportswear, Promotional ...">
            <a:extLst>
              <a:ext uri="{FF2B5EF4-FFF2-40B4-BE49-F238E27FC236}">
                <a16:creationId xmlns:a16="http://schemas.microsoft.com/office/drawing/2014/main" id="{BAF19283-5310-401B-BB74-0E10049CE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109" y="446818"/>
            <a:ext cx="16383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EE440E-7173-48C9-802C-8E5296F986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25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9"/>
    </mc:Choice>
    <mc:Fallback xmlns="">
      <p:transition spd="slow" advTm="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6154B-B86D-4B62-87B7-2CE79E9B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9A538-A844-4598-8A29-7EC35AB5E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19" y="208168"/>
            <a:ext cx="10058401" cy="547127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2151A4-D7F6-43DA-B69D-267DFF931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11414D-BE14-4AD9-8CCC-23EF98B22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4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61"/>
    </mc:Choice>
    <mc:Fallback xmlns="">
      <p:transition spd="slow" advTm="3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8FCD3-78C9-4D8C-9978-B7B45D991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8A61E4-B683-49F7-A8F7-D0FFE125B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5" y="350554"/>
            <a:ext cx="10457822" cy="57452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EC8526-14A1-4308-9C73-6CCF1174C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D236B-E0AF-4956-B97F-35C119CBF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  <p:pic>
        <p:nvPicPr>
          <p:cNvPr id="7" name="Picture 4" descr="Communication Icon 4012644">
            <a:extLst>
              <a:ext uri="{FF2B5EF4-FFF2-40B4-BE49-F238E27FC236}">
                <a16:creationId xmlns:a16="http://schemas.microsoft.com/office/drawing/2014/main" id="{CFBF1151-3C81-41BC-92B9-F720B33CC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600" y="286603"/>
            <a:ext cx="1534160" cy="15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5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31"/>
    </mc:Choice>
    <mc:Fallback xmlns="">
      <p:transition spd="slow" advTm="39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4522-B5BB-4FCA-A089-079B1DE0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Content  - What they receive and send 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D8267-5CD2-4CFA-8BB2-4626A9DA4C00}"/>
              </a:ext>
            </a:extLst>
          </p:cNvPr>
          <p:cNvSpPr/>
          <p:nvPr/>
        </p:nvSpPr>
        <p:spPr>
          <a:xfrm>
            <a:off x="1141413" y="2218129"/>
            <a:ext cx="102834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Children may be writing, creating or sending inappropriate content. The sending of nude, semi-nude images has become increasingly common and represents a very real challenge for young people. Incidents have involved children as young as seven. </a:t>
            </a:r>
            <a:endParaRPr lang="en-GB" sz="32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0BBC48-E5AA-41D8-AD71-1248F0121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7656A9-5A02-4EC1-B835-98CB1BAF4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  <p:pic>
        <p:nvPicPr>
          <p:cNvPr id="7" name="Picture 4" descr="Communication Icon 4012644">
            <a:extLst>
              <a:ext uri="{FF2B5EF4-FFF2-40B4-BE49-F238E27FC236}">
                <a16:creationId xmlns:a16="http://schemas.microsoft.com/office/drawing/2014/main" id="{5459EB6F-076A-4713-938C-49038B837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40" y="443585"/>
            <a:ext cx="1534160" cy="15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22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8"/>
    </mc:Choice>
    <mc:Fallback xmlns="">
      <p:transition spd="slow" advTm="3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7276A-E936-4DDB-9AC1-58A3A019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29920"/>
            <a:ext cx="10058400" cy="15748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Advice on content 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D44062-5BF5-4E8C-BADD-65B5F566B026}"/>
              </a:ext>
            </a:extLst>
          </p:cNvPr>
          <p:cNvSpPr/>
          <p:nvPr/>
        </p:nvSpPr>
        <p:spPr>
          <a:xfrm>
            <a:off x="1229474" y="1357803"/>
            <a:ext cx="958921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Remind children that if they see anything that upsets them, or is inappropriate to talk to a trusted adult. </a:t>
            </a:r>
          </a:p>
          <a:p>
            <a:endParaRPr lang="en-US" sz="3600" dirty="0"/>
          </a:p>
          <a:p>
            <a:r>
              <a:rPr lang="en-US" sz="3600" dirty="0"/>
              <a:t>Discuss what information is okay to share online and what is not, and why. What we upload or send can be copied and circulated.</a:t>
            </a:r>
            <a:endParaRPr lang="en-GB" sz="36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802C3F-BC81-4E9D-9525-E4D288BF0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71BE7E-4C10-4284-9A14-82055D6C2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4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2"/>
    </mc:Choice>
    <mc:Fallback xmlns="">
      <p:transition spd="slow" advTm="21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20F38-AA79-47AD-B570-84B1FDB90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1DCC6-315E-4D75-8767-D53BB7451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57" y="95079"/>
            <a:ext cx="11270227" cy="62348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DD9103-DC12-4700-9BDC-AAB72287A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32D33E-8667-4B15-9FFA-52FB18F1B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78"/>
    </mc:Choice>
    <mc:Fallback xmlns="">
      <p:transition spd="slow" advTm="38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97CE0-A940-4CFC-BA39-F46EB30A5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Grooming 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E25F8D-C733-48FF-AF64-6691DFE32E06}"/>
              </a:ext>
            </a:extLst>
          </p:cNvPr>
          <p:cNvSpPr/>
          <p:nvPr/>
        </p:nvSpPr>
        <p:spPr>
          <a:xfrm>
            <a:off x="1291118" y="1688404"/>
            <a:ext cx="102056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Online grooming is when someone uses the </a:t>
            </a:r>
            <a:r>
              <a:rPr lang="en-US" sz="2400" dirty="0" err="1">
                <a:solidFill>
                  <a:srgbClr val="202124"/>
                </a:solidFill>
                <a:latin typeface="Google Sans"/>
              </a:rPr>
              <a:t>the</a:t>
            </a:r>
            <a:r>
              <a:rPr lang="en-US" sz="2400" dirty="0">
                <a:solidFill>
                  <a:srgbClr val="202124"/>
                </a:solidFill>
                <a:latin typeface="Google Sans"/>
              </a:rPr>
              <a:t> internet to build a relationship with a young person, with the intention of tricking, pressuring or forcing them into doing something inappropriate. </a:t>
            </a:r>
          </a:p>
          <a:p>
            <a:endParaRPr lang="en-US" sz="2400" dirty="0">
              <a:solidFill>
                <a:srgbClr val="202124"/>
              </a:solidFill>
              <a:latin typeface="Google Sans"/>
            </a:endParaRPr>
          </a:p>
          <a:p>
            <a:r>
              <a:rPr lang="en-US" sz="2400" dirty="0">
                <a:solidFill>
                  <a:srgbClr val="202124"/>
                </a:solidFill>
                <a:latin typeface="Google Sans"/>
              </a:rPr>
              <a:t>This can range from sharing images or taking part in other activities such as selling drugs or doing something illegal. </a:t>
            </a:r>
          </a:p>
          <a:p>
            <a:endParaRPr lang="en-US" sz="2400" dirty="0">
              <a:solidFill>
                <a:srgbClr val="202124"/>
              </a:solidFill>
              <a:latin typeface="Google Sans"/>
            </a:endParaRPr>
          </a:p>
          <a:p>
            <a:r>
              <a:rPr lang="en-US" sz="2400" dirty="0">
                <a:latin typeface="Childline-Regular"/>
              </a:rPr>
              <a:t>Someone could be groomed by someone they know, by a stranger or by a person they met online. That person could be older, the same age, or even someone who's in a position of authority</a:t>
            </a:r>
            <a:endParaRPr lang="en-GB" sz="2400" dirty="0"/>
          </a:p>
          <a:p>
            <a:endParaRPr lang="en-GB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ACB567C-80BC-4C33-8728-F83A7326E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86797-4D38-4C82-A003-6DBDFBE231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9"/>
    </mc:Choice>
    <mc:Fallback xmlns="">
      <p:transition spd="slow" advTm="39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3F1F-DE5E-4A9B-83D3-CB49940E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29D40-65FB-4CF8-B741-F98AC950F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63" y="483431"/>
            <a:ext cx="11239098" cy="60745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20B601-3291-4408-85C5-4A9FAB7D3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1"/>
    </mc:Choice>
    <mc:Fallback xmlns="">
      <p:transition spd="slow" advTm="30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545E-B579-46A0-92E6-2E51C3B94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DE7AB-C281-4ED0-9295-5A7068D60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51" y="122216"/>
            <a:ext cx="11030179" cy="62588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F38E8D5-DB58-46AC-9630-F569827DFC0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59560" y="1351800"/>
              <a:ext cx="3845160" cy="1780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F38E8D5-DB58-46AC-9630-F569827DFC0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3720" y="1288440"/>
                <a:ext cx="3876480" cy="19076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3B134E-F0E2-4860-AB49-94BDB6F73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8"/>
    </mc:Choice>
    <mc:Fallback xmlns="">
      <p:transition spd="slow" advTm="2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4CE7-EC21-40C5-922F-4A4DF6D0A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8" y="323536"/>
            <a:ext cx="10626171" cy="5813104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/>
              <a:t>Online safety at Lozells Primary School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Online Safety is taught as part of our Computing Curriculum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Safer Internet Day  - A global online safety initiative which is celebrated on the first Tuesday in February every year. 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Online safety filtering  -  so we can identify and monitor  children's online behaviours and address these where appropriate. </a:t>
            </a:r>
            <a:br>
              <a:rPr lang="en-US" sz="3200" dirty="0"/>
            </a:br>
            <a:br>
              <a:rPr lang="en-US" sz="4000" dirty="0"/>
            </a:br>
            <a:endParaRPr lang="en-GB" sz="4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438895-D640-48D1-9E83-D5DA1FE97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90466-2053-4233-9AAB-9914BB133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563" y="112804"/>
            <a:ext cx="988273" cy="745797"/>
          </a:xfrm>
          <a:prstGeom prst="rect">
            <a:avLst/>
          </a:prstGeom>
        </p:spPr>
      </p:pic>
      <p:pic>
        <p:nvPicPr>
          <p:cNvPr id="2050" name="Picture 2" descr="Keeping children safe in education: Online safety and SurfProtect ® Quantum">
            <a:extLst>
              <a:ext uri="{FF2B5EF4-FFF2-40B4-BE49-F238E27FC236}">
                <a16:creationId xmlns:a16="http://schemas.microsoft.com/office/drawing/2014/main" id="{DCB118BD-B127-4B18-938B-6DEFA7A2D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r="24253"/>
          <a:stretch/>
        </p:blipFill>
        <p:spPr bwMode="auto">
          <a:xfrm>
            <a:off x="10269219" y="4358005"/>
            <a:ext cx="1503681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fer Internet Day 2021 shortlisted for two prestigious awards | Childnet">
            <a:extLst>
              <a:ext uri="{FF2B5EF4-FFF2-40B4-BE49-F238E27FC236}">
                <a16:creationId xmlns:a16="http://schemas.microsoft.com/office/drawing/2014/main" id="{1690BDD9-CE79-4273-9DF8-B12D882D0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7" b="24400"/>
          <a:stretch/>
        </p:blipFill>
        <p:spPr bwMode="auto">
          <a:xfrm>
            <a:off x="10535920" y="2552382"/>
            <a:ext cx="1656080" cy="87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46B16F-2D91-4148-85D1-1D49F8F371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7521" y="898197"/>
            <a:ext cx="4114800" cy="8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32"/>
    </mc:Choice>
    <mc:Fallback xmlns="">
      <p:transition spd="slow" advTm="4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41A5E-07B4-490C-9F52-A7FDA7908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24A65-0F6C-45F3-B640-95F03BF986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64"/>
          <a:stretch/>
        </p:blipFill>
        <p:spPr>
          <a:xfrm>
            <a:off x="297951" y="153078"/>
            <a:ext cx="12192000" cy="65518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4D7819-50FA-4B5B-B09C-28D9796370D6}"/>
              </a:ext>
            </a:extLst>
          </p:cNvPr>
          <p:cNvSpPr/>
          <p:nvPr/>
        </p:nvSpPr>
        <p:spPr>
          <a:xfrm>
            <a:off x="3226085" y="4027470"/>
            <a:ext cx="1797978" cy="34932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01C43A-E026-4B5D-A707-82F0F6541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"/>
    </mc:Choice>
    <mc:Fallback xmlns="">
      <p:transition spd="slow" advTm="1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9DD6-6809-4536-85B8-35CF01ED3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277332"/>
          </a:xfrm>
        </p:spPr>
        <p:txBody>
          <a:bodyPr>
            <a:normAutofit fontScale="90000"/>
          </a:bodyPr>
          <a:lstStyle/>
          <a:p>
            <a:r>
              <a:rPr lang="en-US" dirty="0"/>
              <a:t>Computing team at Lozells primary school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Mrs</a:t>
            </a:r>
            <a:r>
              <a:rPr lang="en-US" dirty="0"/>
              <a:t> Montaque </a:t>
            </a:r>
            <a:br>
              <a:rPr lang="en-US" dirty="0"/>
            </a:br>
            <a:r>
              <a:rPr lang="en-US" dirty="0"/>
              <a:t>Computing Subject Lead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Mr</a:t>
            </a:r>
            <a:r>
              <a:rPr lang="en-US" dirty="0"/>
              <a:t> Iqbal</a:t>
            </a:r>
            <a:br>
              <a:rPr lang="en-US" dirty="0"/>
            </a:br>
            <a:r>
              <a:rPr lang="en-US" dirty="0"/>
              <a:t>IT Manager</a:t>
            </a: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1CA0B6-F938-4348-AF46-6BC56B771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3694DC-6AA4-4C11-A9B1-F2FAAEBF0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2"/>
    </mc:Choice>
    <mc:Fallback xmlns="">
      <p:transition spd="slow" advTm="1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89E8-D60C-48F9-B856-EC1F3F30C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C87021-9DA4-45B0-A357-EE0C950AFF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3" r="1404" b="14906"/>
          <a:stretch/>
        </p:blipFill>
        <p:spPr>
          <a:xfrm>
            <a:off x="164385" y="58210"/>
            <a:ext cx="11424863" cy="52241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50C3DB-BEF3-4320-A386-B48777E2B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2"/>
    </mc:Choice>
    <mc:Fallback xmlns="">
      <p:transition spd="slow" advTm="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614D-393E-476B-BE4D-C1FCA6CE4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7B1090-95AE-49A0-8DA8-7EAE8A4321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3" t="4943" r="1348" b="9019"/>
          <a:stretch/>
        </p:blipFill>
        <p:spPr>
          <a:xfrm>
            <a:off x="380143" y="308225"/>
            <a:ext cx="10746769" cy="572174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E838A6-B7CE-4F34-BBE6-79CC69D90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05"/>
    </mc:Choice>
    <mc:Fallback xmlns="">
      <p:transition spd="slow" advTm="11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B4BC-116E-4A56-8BF2-F9D42CA62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Safety and Settings Guide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51399-8208-4E7B-9750-85579BDD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955" y="1582160"/>
            <a:ext cx="7036162" cy="39689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3F9346-5F97-4737-9B0C-4C9877BAE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3AC37A-6350-4E89-BACF-9D4AB4510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727" y="5178215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9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2"/>
    </mc:Choice>
    <mc:Fallback xmlns="">
      <p:transition spd="slow" advTm="16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AA13-A4DB-4D9F-9EC8-09287443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321" y="1520165"/>
            <a:ext cx="9720072" cy="1499616"/>
          </a:xfrm>
        </p:spPr>
        <p:txBody>
          <a:bodyPr>
            <a:normAutofit fontScale="90000"/>
          </a:bodyPr>
          <a:lstStyle/>
          <a:p>
            <a:r>
              <a:rPr lang="en-US" dirty="0"/>
              <a:t>If you do have any other concerns about your child's online safety, please speak to anyone at school. </a:t>
            </a:r>
            <a:br>
              <a:rPr lang="en-US" dirty="0"/>
            </a:b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9D7F37-2024-4F0A-BBA2-B7DA150EF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E2D49C-1B8C-4C68-918E-A577E3BB9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881" y="5231352"/>
            <a:ext cx="987638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4"/>
    </mc:Choice>
    <mc:Fallback xmlns="">
      <p:transition spd="slow" advTm="1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3099D-02A8-4E0A-B55E-D2C5BB95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25149A-C3D6-45F7-80B5-07CA33D77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908" y="0"/>
            <a:ext cx="973818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8755CD-E394-4246-8A44-1848A8231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908" y="0"/>
            <a:ext cx="9726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0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EA858-6664-42A5-920B-83D8C80D9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495" y="965770"/>
            <a:ext cx="9905998" cy="4510355"/>
          </a:xfrm>
        </p:spPr>
        <p:txBody>
          <a:bodyPr>
            <a:normAutofit fontScale="90000"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Aim of the session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children are engaging and interacting with the online world</a:t>
            </a:r>
            <a:b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Safety Risks</a:t>
            </a:r>
            <a:b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safety at Lozells Primary School  </a:t>
            </a:r>
            <a:b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advice and support</a:t>
            </a:r>
            <a:br>
              <a:rPr lang="en-GB" sz="2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F1649F-EDB8-4365-91F9-472811D13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4C0F3-6450-4B72-A4B4-26EC088A1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5"/>
    </mc:Choice>
    <mc:Fallback xmlns="">
      <p:transition spd="slow" advTm="15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3AFDDE-4837-41A6-8645-0969257B39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788"/>
          <a:stretch/>
        </p:blipFill>
        <p:spPr>
          <a:xfrm>
            <a:off x="674898" y="522549"/>
            <a:ext cx="11414647" cy="431361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2F43E7-6B31-43FC-B6A4-32788B434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329946-4FCA-460A-93E8-A5C965693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38"/>
    </mc:Choice>
    <mc:Fallback xmlns="">
      <p:transition spd="slow" advTm="39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74563-265F-4792-B525-90D01AA1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4" y="177652"/>
            <a:ext cx="10834686" cy="1021228"/>
          </a:xfrm>
        </p:spPr>
        <p:txBody>
          <a:bodyPr>
            <a:normAutofit/>
          </a:bodyPr>
          <a:lstStyle/>
          <a:p>
            <a:r>
              <a:rPr lang="en-GB" sz="4000" dirty="0"/>
              <a:t>How children are engaging with the online world?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4E238-3657-4183-A854-9118AB616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14" y="1198880"/>
            <a:ext cx="9445306" cy="52671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0E93F2-6B41-440A-9E55-0DA4ABE0C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C8CBFF-EC60-4FFD-BEC2-87B83028D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9"/>
    </mc:Choice>
    <mc:Fallback xmlns="">
      <p:transition spd="slow" advTm="42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D7CEF4D-12F0-4297-B636-B71207225895}"/>
              </a:ext>
            </a:extLst>
          </p:cNvPr>
          <p:cNvSpPr/>
          <p:nvPr/>
        </p:nvSpPr>
        <p:spPr>
          <a:xfrm>
            <a:off x="390418" y="1565518"/>
            <a:ext cx="1169199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dirty="0"/>
          </a:p>
          <a:p>
            <a:r>
              <a:rPr lang="en-US" sz="3200" dirty="0"/>
              <a:t>‘I’m concerned that my child is being cyberbullied.’ </a:t>
            </a:r>
          </a:p>
          <a:p>
            <a:r>
              <a:rPr lang="en-US" sz="3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‘I think my child is viewing inappropriate content online.’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‘I think my child is cyberbullying another student online.’ 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‘My child is spending too much time playing online games.’ </a:t>
            </a:r>
          </a:p>
          <a:p>
            <a:r>
              <a:rPr lang="en-US" sz="3200" dirty="0">
                <a:latin typeface="Adobe Garamond Pro" panose="02020502060506020403" pitchFamily="18" charset="0"/>
              </a:rPr>
              <a:t>‘I’m worried about the pressures of social media.’ </a:t>
            </a:r>
          </a:p>
          <a:p>
            <a:r>
              <a:rPr lang="en-US" sz="3200" i="1" dirty="0"/>
              <a:t>‘I don’t know who my child is talking to online.’</a:t>
            </a:r>
            <a:endParaRPr lang="en-GB" sz="3200" i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38103-2231-4735-A158-F247D53F48F4}"/>
              </a:ext>
            </a:extLst>
          </p:cNvPr>
          <p:cNvSpPr/>
          <p:nvPr/>
        </p:nvSpPr>
        <p:spPr>
          <a:xfrm>
            <a:off x="1118170" y="521811"/>
            <a:ext cx="11169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Some commons concerns around keeping children safe online include: </a:t>
            </a:r>
            <a:endParaRPr lang="en-GB" sz="28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165B6A-56C2-421A-AA68-BC37CDBB6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2741B4-322F-4608-8848-B8D4C9B3D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2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5"/>
    </mc:Choice>
    <mc:Fallback xmlns="">
      <p:transition spd="slow" advTm="21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2706-6401-4C12-B426-0C564077D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40" y="594009"/>
            <a:ext cx="12105925" cy="5589140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Online Safety Factors</a:t>
            </a:r>
            <a:br>
              <a:rPr lang="en-GB" dirty="0">
                <a:latin typeface="+mn-lt"/>
              </a:rPr>
            </a:br>
            <a:br>
              <a:rPr lang="en-GB" dirty="0">
                <a:latin typeface="+mn-lt"/>
              </a:rPr>
            </a:br>
            <a:r>
              <a:rPr lang="en-GB" b="1" dirty="0">
                <a:latin typeface="+mn-lt"/>
              </a:rPr>
              <a:t>Conduct </a:t>
            </a:r>
            <a:r>
              <a:rPr lang="en-GB" dirty="0">
                <a:latin typeface="+mn-lt"/>
              </a:rPr>
              <a:t>-  children's online behaviour</a:t>
            </a:r>
            <a:br>
              <a:rPr lang="en-GB" dirty="0">
                <a:latin typeface="+mn-lt"/>
              </a:rPr>
            </a:br>
            <a:br>
              <a:rPr lang="en-GB" dirty="0">
                <a:latin typeface="+mn-lt"/>
              </a:rPr>
            </a:br>
            <a:r>
              <a:rPr lang="en-GB" b="1" dirty="0">
                <a:latin typeface="+mn-lt"/>
              </a:rPr>
              <a:t>Content</a:t>
            </a:r>
            <a:r>
              <a:rPr lang="en-GB" dirty="0">
                <a:latin typeface="+mn-lt"/>
              </a:rPr>
              <a:t> -  what children see, receive and share</a:t>
            </a:r>
            <a:br>
              <a:rPr lang="en-GB" dirty="0">
                <a:latin typeface="+mn-lt"/>
              </a:rPr>
            </a:br>
            <a:br>
              <a:rPr lang="en-GB" dirty="0">
                <a:latin typeface="+mn-lt"/>
              </a:rPr>
            </a:br>
            <a:r>
              <a:rPr lang="en-GB" b="1" dirty="0">
                <a:latin typeface="+mn-lt"/>
              </a:rPr>
              <a:t>Contact </a:t>
            </a:r>
            <a:r>
              <a:rPr lang="en-GB" dirty="0">
                <a:latin typeface="+mn-lt"/>
              </a:rPr>
              <a:t>-  who children communicate with </a:t>
            </a:r>
            <a:br>
              <a:rPr lang="en-GB" dirty="0">
                <a:latin typeface="+mn-lt"/>
              </a:rPr>
            </a:br>
            <a:endParaRPr lang="en-GB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468AAD-AE64-4CA6-B9BD-8398DD34A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EFF06A-04F8-4CD4-A78B-4E0D93BC3A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  <p:pic>
        <p:nvPicPr>
          <p:cNvPr id="1026" name="Picture 2" descr="right and wrong Icon 1062112">
            <a:extLst>
              <a:ext uri="{FF2B5EF4-FFF2-40B4-BE49-F238E27FC236}">
                <a16:creationId xmlns:a16="http://schemas.microsoft.com/office/drawing/2014/main" id="{E7BED660-3E41-40E8-B6D8-C8FACCBDD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169418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munication Icon 4012644">
            <a:extLst>
              <a:ext uri="{FF2B5EF4-FFF2-40B4-BE49-F238E27FC236}">
                <a16:creationId xmlns:a16="http://schemas.microsoft.com/office/drawing/2014/main" id="{9F7A3F71-103A-4776-82A8-4E155D8A8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0" y="3850640"/>
            <a:ext cx="1534160" cy="153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municate Icon 3815076">
            <a:extLst>
              <a:ext uri="{FF2B5EF4-FFF2-40B4-BE49-F238E27FC236}">
                <a16:creationId xmlns:a16="http://schemas.microsoft.com/office/drawing/2014/main" id="{FDE888E6-49F3-490A-9CAF-4A7C2C356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91" y="5433411"/>
            <a:ext cx="1208689" cy="120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7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8"/>
    </mc:Choice>
    <mc:Fallback xmlns="">
      <p:transition spd="slow" advTm="13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A762D-906D-4C27-9C71-685CF502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1EA98F-1FA9-48CF-9805-D4B9FF4848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0264"/>
          <a:stretch/>
        </p:blipFill>
        <p:spPr>
          <a:xfrm>
            <a:off x="277925" y="338035"/>
            <a:ext cx="11326488" cy="489151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7064A8-CA41-4D9E-9326-23E8A3D35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74E383-0A03-43EE-AB6E-A7C9C75D2B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  <p:pic>
        <p:nvPicPr>
          <p:cNvPr id="7" name="Picture 2" descr="right and wrong Icon 1062112">
            <a:extLst>
              <a:ext uri="{FF2B5EF4-FFF2-40B4-BE49-F238E27FC236}">
                <a16:creationId xmlns:a16="http://schemas.microsoft.com/office/drawing/2014/main" id="{515DB18A-A312-49E7-94EE-0A9831090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373" y="5948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8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90"/>
    </mc:Choice>
    <mc:Fallback xmlns="">
      <p:transition spd="slow" advTm="28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92119B-CE74-4A5A-A46F-83B4E9DAE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2008" y="-236530"/>
            <a:ext cx="8220327" cy="209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88917-25D8-40D7-8155-BE350E04789A}"/>
              </a:ext>
            </a:extLst>
          </p:cNvPr>
          <p:cNvSpPr txBox="1"/>
          <p:nvPr/>
        </p:nvSpPr>
        <p:spPr>
          <a:xfrm>
            <a:off x="873302" y="163195"/>
            <a:ext cx="7633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Conduct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A15A3-C99D-4023-8657-71CF77A7CE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275" y="1837456"/>
            <a:ext cx="8699285" cy="472667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3BF474-06EC-432B-A814-DF5D03DD0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1155A-FCB2-4AE5-9819-897B01381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3727" y="5384800"/>
            <a:ext cx="988273" cy="7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92"/>
    </mc:Choice>
    <mc:Fallback xmlns="">
      <p:transition spd="slow" advTm="3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3444</TotalTime>
  <Words>587</Words>
  <Application>Microsoft Office PowerPoint</Application>
  <PresentationFormat>Widescreen</PresentationFormat>
  <Paragraphs>35</Paragraphs>
  <Slides>24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Garamond Pro</vt:lpstr>
      <vt:lpstr>Arial</vt:lpstr>
      <vt:lpstr>Arial Black</vt:lpstr>
      <vt:lpstr>Calibri</vt:lpstr>
      <vt:lpstr>Calibri Light</vt:lpstr>
      <vt:lpstr>Childline-Regular</vt:lpstr>
      <vt:lpstr>Comic Sans MS</vt:lpstr>
      <vt:lpstr>Google Sans</vt:lpstr>
      <vt:lpstr>Lucida Sans Unicode</vt:lpstr>
      <vt:lpstr>Retrospect</vt:lpstr>
      <vt:lpstr>Online Safety Workshop </vt:lpstr>
      <vt:lpstr>Computing team at Lozells primary school  Mrs Montaque  Computing Subject Lead  Mr Iqbal IT Manager</vt:lpstr>
      <vt:lpstr>   Aim of the session   How children are engaging and interacting with the online world  Online Safety Risks  Online safety at Lozells Primary School    Further advice and support  </vt:lpstr>
      <vt:lpstr>PowerPoint Presentation</vt:lpstr>
      <vt:lpstr>How children are engaging with the online world?</vt:lpstr>
      <vt:lpstr>PowerPoint Presentation</vt:lpstr>
      <vt:lpstr>Online Safety Factors  Conduct -  children's online behaviour  Content -  what children see, receive and share  Contact -  who children communicate with  </vt:lpstr>
      <vt:lpstr>PowerPoint Presentation</vt:lpstr>
      <vt:lpstr>PowerPoint Presentation</vt:lpstr>
      <vt:lpstr>PowerPoint Presentation</vt:lpstr>
      <vt:lpstr>PowerPoint Presentation</vt:lpstr>
      <vt:lpstr>Content  - What they receive and send </vt:lpstr>
      <vt:lpstr>      Advice on content   </vt:lpstr>
      <vt:lpstr>PowerPoint Presentation</vt:lpstr>
      <vt:lpstr>Grooming </vt:lpstr>
      <vt:lpstr>PowerPoint Presentation</vt:lpstr>
      <vt:lpstr>PowerPoint Presentation</vt:lpstr>
      <vt:lpstr>Online safety at Lozells Primary School  Online Safety is taught as part of our Computing Curriculum   Safer Internet Day  - A global online safety initiative which is celebrated on the first Tuesday in February every year.   Online safety filtering  -  so we can identify and monitor  children's online behaviours and address these where appropriate.   </vt:lpstr>
      <vt:lpstr>PowerPoint Presentation</vt:lpstr>
      <vt:lpstr>PowerPoint Presentation</vt:lpstr>
      <vt:lpstr>PowerPoint Presentation</vt:lpstr>
      <vt:lpstr>Online Safety and Settings Guide </vt:lpstr>
      <vt:lpstr>If you do have any other concerns about your child's online safety, please speak to anyone at school.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Safety Workshop</dc:title>
  <dc:creator>Ms N Montaque</dc:creator>
  <cp:lastModifiedBy>Saheed Admin</cp:lastModifiedBy>
  <cp:revision>23</cp:revision>
  <dcterms:created xsi:type="dcterms:W3CDTF">2023-07-04T17:45:17Z</dcterms:created>
  <dcterms:modified xsi:type="dcterms:W3CDTF">2023-07-19T10:34:08Z</dcterms:modified>
</cp:coreProperties>
</file>